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8" r:id="rId3"/>
    <p:sldId id="258" r:id="rId4"/>
    <p:sldId id="259" r:id="rId5"/>
    <p:sldId id="260" r:id="rId6"/>
    <p:sldId id="265" r:id="rId7"/>
    <p:sldId id="266" r:id="rId8"/>
    <p:sldId id="261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63AFBA-4070-4425-BBC2-34C639FA1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AE891DD-6982-40A0-AC85-2A1655FF8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A87442F-A6D8-4D81-A048-BBBEF732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BF5F65-E4A1-4997-A455-C118AD66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34106F-BD59-4872-A221-7DC9F2F5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466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14E6BB-55B7-4B56-974E-D195EFBEA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1CA063-94AC-4631-BE3C-E12F39442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FFC6A2-D04D-4298-9DBC-6A861CD27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6D8035-57EA-46FB-B3B2-52BF16A8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547629-79AF-44CD-A68E-B3400424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7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202D745-0DC4-425D-ACF6-A56D5D7C9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F90C3-16E6-437F-8612-82040839C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51A73E3-F71A-4366-BBDB-3E81FA40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7DC252-6217-408B-A8ED-DBAF50EAC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CE5281-10A6-4FD7-8F2E-B2B2B599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228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700EE3-734F-4487-8796-E6B74AF4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674414-35A8-47A9-A517-718384078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BE8BBC5-AC3B-40B0-9A4B-342AF9910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888176-E3B9-4BE6-BF2D-FEC0819B8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662DD4-FEDB-422E-BAEA-80A55FA9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95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BC3AAD-1A9B-4CC4-8AA4-9C0CF4AC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C56507D-2196-48CA-A0DE-556AB5CC0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8BB96B-ED4F-4307-BBBB-9AB56A5A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5F58B1-6BE9-45F5-834E-7FC342BED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34CFA6-FADF-4F27-BBBE-BFA82C4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85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1BF990-C9D3-4C04-972A-870E40BB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1E3CF1-9134-4F44-A5EA-D642DB25D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B8C4905-1544-4B28-A25D-DFBFF1B26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4A3D0-84F0-42B4-89F4-A0118336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7F675F-E079-4B50-9C58-341992EFF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A542077-69AF-4CE6-9418-C2AE6A26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912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44773D-87EB-4D6D-9C53-5B20C886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581C55E-0F66-453C-9426-DC1B4C0A4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D163FB5-4A54-46CE-A30E-1D85F96D5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9FEF226-1605-493C-99C2-DF13153AB6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A75FC5-7D92-4277-B389-3171D55D5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78D2F60-D4C7-47A3-A889-8CF33636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E5FAF8A-9C6D-4EFB-9FE0-0D06F4A0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FC9BBDE-6FC3-4985-84A6-F33C3E082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32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0ADD2A-D56D-4273-9271-54481167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AAC14BF-D190-4407-8878-EF8C7EB4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48AB626-553F-4A2A-BAB4-338555CF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0B17D7-4609-4B95-A71C-462F6305F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03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C2D95AA-847F-48C5-9C8E-5771F4582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82C9B1-3A06-4D61-B08E-A1BF5B816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0844FD-1FB0-480B-A2C4-750DE742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72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987BC6-252C-4DCB-8960-B169F6BC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D9A47B-A8DA-4258-A773-3D605E9B6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A62E46A-03D7-44FC-AD24-9E2331108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7C06F8E-E5A3-4297-B661-3673884C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B6A7861-7ABB-4619-A320-7E6BCA0A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AAC39D-B187-4EEC-87DC-9A372D46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5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EE024A-4D86-44C3-9BF3-55987E311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7A8902C-698D-43A0-AD0C-95B2AC2B9B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EEAC96D-1D71-4A1C-AFD7-BB3A7030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A9A0CC2-099F-4BAE-B086-D9C97958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18A8ECB-BAD3-4BF6-AEEF-62E05E0BB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ABD290-F115-49D3-9677-C4D0D3057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96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B003C83-6815-428E-9140-85DAD54C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E90B64-5EEF-40CE-B0A9-D0AABBCBC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4B2DFB-1DFE-4DC8-AD88-7FDE19978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A006B-8A7B-43A7-A0EA-3C3CA22C9195}" type="datetimeFigureOut">
              <a:rPr lang="zh-TW" altLang="en-US" smtClean="0"/>
              <a:t>2023/7/24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D724E8-43EC-4B78-B847-B3264E5AA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EEBAF2-D583-45BB-BD7A-3554D6432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32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AE85C0-760E-4322-A859-6085AAF009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I-star Model Regression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78E867-10CE-4CD2-AA3D-F55A2E9CB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ea typeface="微軟正黑體" panose="020B0604030504040204" pitchFamily="34" charset="-120"/>
              </a:rPr>
              <a:t>邢子謙</a:t>
            </a:r>
            <a:r>
              <a:rPr lang="zh-TW" altLang="en-US" sz="2000" dirty="0"/>
              <a:t> </a:t>
            </a:r>
            <a:r>
              <a:rPr lang="en-US" altLang="zh-TW" sz="2000" dirty="0"/>
              <a:t>07/24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50684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1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1 : original data / no hetero. adj. 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73467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0.431)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-0.608)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1.6461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1.3714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1.7125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1.8220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0.3968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0.3315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0.3759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0.3989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1757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3.8187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2.5789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4.1610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4.1149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1.9542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1.6059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2.0399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2.0285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0.8262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1.0353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0.8291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1.1601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3849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-1653.5098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-164065.0918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496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2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2 : </a:t>
            </a:r>
            <a:r>
              <a:rPr lang="en-US" altLang="zh-TW" dirty="0">
                <a:solidFill>
                  <a:srgbClr val="FF0000"/>
                </a:solidFill>
              </a:rPr>
              <a:t>without outlier </a:t>
            </a:r>
            <a:r>
              <a:rPr lang="en-US" altLang="zh-TW" dirty="0"/>
              <a:t>/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/>
              <a:t>no hetero. adj. 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2151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0.326)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-0.473)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1.9475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1.5929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2.0876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2.1771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0.4082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0.3279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0.3967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0.4078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491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5.3615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3.4482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5.9701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5.7933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2.3155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1.8569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2.4434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2.4069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0.8210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1.0391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0.8935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1.1726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48594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-388.8815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-14567.4476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938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3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3 : original data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910888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0.312)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3511.2785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3401.4168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3754.1222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4010.6023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0.4044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0.3382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0.3843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0.4253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17902777.1254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15653193.9889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20742565.6199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19000255.7706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4231.1673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3956.4118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4554.4007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4358.9283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0.7312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1.0107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0.7693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1.2217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-2.6026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-5.4004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44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4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4 : </a:t>
            </a:r>
            <a:r>
              <a:rPr lang="en-US" altLang="zh-TW" dirty="0">
                <a:solidFill>
                  <a:srgbClr val="FF0000"/>
                </a:solidFill>
              </a:rPr>
              <a:t>without outlier</a:t>
            </a:r>
            <a:r>
              <a:rPr lang="en-US" altLang="zh-TW" dirty="0"/>
              <a:t>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455556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0.287)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0.256)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3553.4449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3633.3778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3811.2042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4055.502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0.4123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0.3662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0.3916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0.4248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18151870.1385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18022061.6840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21071157.5759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19440629.4168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4260.5012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4245.2399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4590.3331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4409.1529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0.7471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0.9782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1.2209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-2.6069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-5.3396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992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5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5 : original data / no hetero. adj. / </a:t>
            </a:r>
            <a:r>
              <a:rPr lang="en-US" altLang="zh-TW" dirty="0">
                <a:solidFill>
                  <a:srgbClr val="FF0000"/>
                </a:solidFill>
              </a:rPr>
              <a:t>expo. I-star </a:t>
            </a:r>
            <a:r>
              <a:rPr lang="en-US" altLang="zh-TW" dirty="0"/>
              <a:t>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589498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0.436)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0.350)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1.3523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1.1877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1.4438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1.5809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0.3270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0.2863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0.3197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0.3458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2.7671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2.1795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3.6135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3.3043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1.6635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1.4763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1.9009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1.8178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0.6462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0.8549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0.6343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1.1029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0.839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-20473.7922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-22250.5395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600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6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6 : </a:t>
            </a:r>
            <a:r>
              <a:rPr lang="en-US" altLang="zh-TW" dirty="0">
                <a:solidFill>
                  <a:srgbClr val="FF0000"/>
                </a:solidFill>
              </a:rPr>
              <a:t>without outlier </a:t>
            </a:r>
            <a:r>
              <a:rPr lang="en-US" altLang="zh-TW" dirty="0"/>
              <a:t>/ no hetero. adj. / </a:t>
            </a:r>
            <a:r>
              <a:rPr lang="en-US" altLang="zh-TW" dirty="0">
                <a:solidFill>
                  <a:srgbClr val="FF0000"/>
                </a:solidFill>
              </a:rPr>
              <a:t>expo. I-star </a:t>
            </a:r>
            <a:r>
              <a:rPr lang="en-US" altLang="zh-TW" dirty="0"/>
              <a:t>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190275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0.392)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0.325)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1.5974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1.3882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1.7798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1.8980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0.3339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0.2868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0.3458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0.3551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3.9337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2.9766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5.4987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4.6951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1.9833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1.7253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2.3449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2.1668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0.6222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0.8613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0.6251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1.1144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0.832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-6962.8976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-2987.7621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235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7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7 : original data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</a:t>
            </a:r>
            <a:r>
              <a:rPr lang="en-US" altLang="zh-TW" dirty="0">
                <a:solidFill>
                  <a:srgbClr val="FF0000"/>
                </a:solidFill>
              </a:rPr>
              <a:t>absolute sign(Q)</a:t>
            </a:r>
            <a:endParaRPr lang="en-US" altLang="zh-TW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630395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0.416)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-2.507)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2365.4940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2309.4001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3740.9588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3990.8583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0.4044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0.3421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0.3847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0.4251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8141785.5548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7232817.3405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20500660.4096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18828642.1601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2853.3814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2689.3898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4527.7655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4339.1983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0.7277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1.0138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0.7740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1.2206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-2.6734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-5.3809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563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 8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8 : </a:t>
            </a:r>
            <a:r>
              <a:rPr lang="en-US" altLang="zh-TW" dirty="0">
                <a:solidFill>
                  <a:srgbClr val="FF0000"/>
                </a:solidFill>
              </a:rPr>
              <a:t>without outlier</a:t>
            </a:r>
            <a:r>
              <a:rPr lang="en-US" altLang="zh-TW" dirty="0"/>
              <a:t>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</a:t>
            </a:r>
            <a:r>
              <a:rPr lang="en-US" altLang="zh-TW" dirty="0">
                <a:solidFill>
                  <a:srgbClr val="FF0000"/>
                </a:solidFill>
              </a:rPr>
              <a:t>absolute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46666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0.057)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-0.302)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2263.2835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2257.5655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3774.6896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4008.0836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0.4119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0.3484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0.4279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7311655.6048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6813943.9295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20351305.1760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18928816.7888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2704.0073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2610.3532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4511.2421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4350.7260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0.7625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1.0192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0.8093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1.2249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-2.3077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-5.3714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363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32C358-C2D2-4100-AC04-D809601F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Conclusion</a:t>
            </a:r>
            <a:r>
              <a:rPr lang="zh-TW" altLang="en-US" dirty="0">
                <a:latin typeface="+mn-lt"/>
              </a:rPr>
              <a:t> </a:t>
            </a:r>
            <a:r>
              <a:rPr lang="en-US" altLang="zh-TW" dirty="0">
                <a:latin typeface="+mn-lt"/>
              </a:rPr>
              <a:t>from data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E1692E8-1036-421D-B81C-DE438D2D49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spcBef>
                    <a:spcPts val="600"/>
                  </a:spcBef>
                  <a:spcAft>
                    <a:spcPts val="600"/>
                  </a:spcAft>
                  <a:buAutoNum type="arabicPeriod"/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刪除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outlier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的資料，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test set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R-squared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會比較大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4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R</m:t>
                            </m:r>
                          </m:e>
                          <m:sup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=</m:t>
                        </m:r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1−</m:t>
                        </m:r>
                        <m:f>
                          <m:f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𝑖</m:t>
                                </m:r>
                                <m: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altLang="zh-TW" sz="24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4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sz="24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̂"/>
                                                <m:ctrlPr>
                                                  <a:rPr lang="en-US" altLang="zh-TW" sz="24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altLang="zh-TW" sz="24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4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𝑖</m:t>
                                </m:r>
                                <m: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altLang="zh-TW" sz="24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4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sz="24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altLang="zh-TW" sz="24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altLang="zh-TW" sz="24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4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𝑡𝑟𝑎𝑖𝑛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4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den>
                        </m:f>
                      </m:e>
                    </m:d>
                  </m:oMath>
                </a14:m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 marL="514350" indent="-514350">
                  <a:buAutoNum type="arabicPeriod"/>
                </a:pPr>
                <a:r>
                  <a:rPr lang="en-US" altLang="zh-TW" dirty="0">
                    <a:ea typeface="微軟正黑體" panose="020B0604030504040204" pitchFamily="34" charset="-120"/>
                  </a:rPr>
                  <a:t> train set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時間拉長的話，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test set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MAPE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會出現異常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 marL="514350" indent="-514350">
                  <a:buAutoNum type="arabicPeriod"/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消除異質性後，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R-squared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大幅上升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E1692E8-1036-421D-B81C-DE438D2D49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252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EB8CA7-8E54-4251-8AA6-055185645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Problem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6F7800-A911-4431-8564-A5B183957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ea typeface="微軟正黑體" panose="020B0604030504040204" pitchFamily="34" charset="-120"/>
              </a:rPr>
              <a:t>根據公式來看，</a:t>
            </a:r>
            <a:r>
              <a:rPr lang="en-US" altLang="zh-TW" dirty="0">
                <a:ea typeface="微軟正黑體" panose="020B0604030504040204" pitchFamily="34" charset="-120"/>
              </a:rPr>
              <a:t>I-star </a:t>
            </a:r>
            <a:r>
              <a:rPr lang="zh-TW" altLang="en-US" dirty="0">
                <a:ea typeface="微軟正黑體" panose="020B0604030504040204" pitchFamily="34" charset="-120"/>
              </a:rPr>
              <a:t>本身是希望透過過去的交易資料來預測股價，若單純使用固定的 </a:t>
            </a:r>
            <a:r>
              <a:rPr lang="en-US" altLang="zh-TW" dirty="0">
                <a:ea typeface="微軟正黑體" panose="020B0604030504040204" pitchFamily="34" charset="-120"/>
              </a:rPr>
              <a:t>data</a:t>
            </a:r>
            <a:r>
              <a:rPr lang="zh-TW" altLang="en-US" dirty="0">
                <a:ea typeface="微軟正黑體" panose="020B0604030504040204" pitchFamily="34" charset="-120"/>
              </a:rPr>
              <a:t> 應該是不會有預測效果，未來可嘗試使用</a:t>
            </a:r>
            <a:r>
              <a:rPr lang="en-US" altLang="zh-TW" dirty="0">
                <a:ea typeface="微軟正黑體" panose="020B0604030504040204" pitchFamily="34" charset="-120"/>
              </a:rPr>
              <a:t>“Rolling”</a:t>
            </a:r>
            <a:r>
              <a:rPr lang="zh-TW" altLang="en-US" dirty="0">
                <a:ea typeface="微軟正黑體" panose="020B0604030504040204" pitchFamily="34" charset="-120"/>
              </a:rPr>
              <a:t>的方式處理。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dirty="0">
                <a:ea typeface="微軟正黑體" panose="020B0604030504040204" pitchFamily="34" charset="-120"/>
              </a:rPr>
              <a:t>I-star</a:t>
            </a:r>
            <a:r>
              <a:rPr lang="zh-TW" altLang="en-US" dirty="0">
                <a:ea typeface="微軟正黑體" panose="020B0604030504040204" pitchFamily="34" charset="-120"/>
              </a:rPr>
              <a:t> 變數定義較為困難，現有的定義與 </a:t>
            </a:r>
            <a:r>
              <a:rPr lang="en-US" altLang="zh-TW" dirty="0">
                <a:ea typeface="微軟正黑體" panose="020B0604030504040204" pitchFamily="34" charset="-120"/>
              </a:rPr>
              <a:t>MI </a:t>
            </a:r>
            <a:r>
              <a:rPr lang="zh-TW" altLang="en-US" dirty="0">
                <a:ea typeface="微軟正黑體" panose="020B0604030504040204" pitchFamily="34" charset="-120"/>
              </a:rPr>
              <a:t>的數量及相差過大，因此在處理第三條回歸式時會產生</a:t>
            </a:r>
            <a:r>
              <a:rPr lang="en-US" altLang="zh-TW" dirty="0">
                <a:ea typeface="微軟正黑體" panose="020B0604030504040204" pitchFamily="34" charset="-120"/>
              </a:rPr>
              <a:t>log</a:t>
            </a:r>
            <a:r>
              <a:rPr lang="zh-TW" altLang="en-US" dirty="0">
                <a:ea typeface="微軟正黑體" panose="020B0604030504040204" pitchFamily="34" charset="-120"/>
              </a:rPr>
              <a:t>內皆為負號的問題。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ea typeface="微軟正黑體" panose="020B0604030504040204" pitchFamily="34" charset="-120"/>
              </a:rPr>
              <a:t>資料處理上不允許 </a:t>
            </a:r>
            <a:r>
              <a:rPr lang="en-US" altLang="zh-TW" dirty="0">
                <a:ea typeface="微軟正黑體" panose="020B0604030504040204" pitchFamily="34" charset="-120"/>
              </a:rPr>
              <a:t>MI</a:t>
            </a:r>
            <a:r>
              <a:rPr lang="zh-TW" altLang="en-US" dirty="0">
                <a:ea typeface="微軟正黑體" panose="020B0604030504040204" pitchFamily="34" charset="-120"/>
              </a:rPr>
              <a:t> 和 </a:t>
            </a:r>
            <a:r>
              <a:rPr lang="en-US" altLang="zh-TW" dirty="0">
                <a:ea typeface="微軟正黑體" panose="020B0604030504040204" pitchFamily="34" charset="-120"/>
              </a:rPr>
              <a:t>I-star</a:t>
            </a:r>
            <a:r>
              <a:rPr lang="zh-TW" altLang="en-US" dirty="0">
                <a:ea typeface="微軟正黑體" panose="020B0604030504040204" pitchFamily="34" charset="-120"/>
              </a:rPr>
              <a:t> 使用共同的基準，</a:t>
            </a:r>
            <a:r>
              <a:rPr lang="en-US" altLang="zh-TW" dirty="0">
                <a:ea typeface="微軟正黑體" panose="020B0604030504040204" pitchFamily="34" charset="-120"/>
              </a:rPr>
              <a:t>MI</a:t>
            </a:r>
            <a:r>
              <a:rPr lang="zh-TW" altLang="en-US" dirty="0">
                <a:ea typeface="微軟正黑體" panose="020B0604030504040204" pitchFamily="34" charset="-120"/>
              </a:rPr>
              <a:t> 需要有逐筆資料的 </a:t>
            </a:r>
            <a:r>
              <a:rPr lang="en-US" altLang="zh-TW" dirty="0">
                <a:ea typeface="微軟正黑體" panose="020B0604030504040204" pitchFamily="34" charset="-120"/>
              </a:rPr>
              <a:t>VWAP </a:t>
            </a:r>
            <a:r>
              <a:rPr lang="zh-TW" altLang="en-US" dirty="0">
                <a:ea typeface="微軟正黑體" panose="020B0604030504040204" pitchFamily="34" charset="-120"/>
              </a:rPr>
              <a:t>才可以使用 </a:t>
            </a:r>
            <a:r>
              <a:rPr lang="en-US" altLang="zh-TW" dirty="0">
                <a:ea typeface="微軟正黑體" panose="020B0604030504040204" pitchFamily="34" charset="-120"/>
              </a:rPr>
              <a:t>tick data</a:t>
            </a:r>
            <a:r>
              <a:rPr lang="zh-TW" altLang="en-US" dirty="0">
                <a:ea typeface="微軟正黑體" panose="020B0604030504040204" pitchFamily="34" charset="-120"/>
              </a:rPr>
              <a:t>，而 </a:t>
            </a:r>
            <a:r>
              <a:rPr lang="en-US" altLang="zh-TW" dirty="0">
                <a:ea typeface="微軟正黑體" panose="020B0604030504040204" pitchFamily="34" charset="-120"/>
              </a:rPr>
              <a:t>I-star </a:t>
            </a:r>
            <a:r>
              <a:rPr lang="zh-TW" altLang="en-US" dirty="0">
                <a:ea typeface="微軟正黑體" panose="020B0604030504040204" pitchFamily="34" charset="-120"/>
              </a:rPr>
              <a:t>則會有高、低估的問題存在。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0989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261C82-6E73-4E07-99B8-E1BB148A7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I-star Model Types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4C301B-4CF2-49FA-9EFB-F2A8EED0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zh-TW" dirty="0"/>
              <a:t>3-steps I-star Model</a:t>
            </a:r>
          </a:p>
          <a:p>
            <a:pPr marL="514350" indent="-514350">
              <a:buAutoNum type="arabicPeriod"/>
            </a:pPr>
            <a:r>
              <a:rPr lang="en-US" altLang="zh-TW" dirty="0"/>
              <a:t>Simplified I-star Model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7698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9EC98E-857E-478F-A653-51112E72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  <a:ea typeface="微軟正黑體" panose="020B0604030504040204" pitchFamily="34" charset="-120"/>
              </a:rPr>
              <a:t>I-star </a:t>
            </a:r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高、低估問題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2E7CBC-A2CD-44A4-8192-F0C7F8C7D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ea typeface="微軟正黑體" panose="020B0604030504040204" pitchFamily="34" charset="-120"/>
              </a:rPr>
              <a:t>假設現在有三筆數量為 </a:t>
            </a:r>
            <a:r>
              <a:rPr lang="en-US" altLang="zh-TW" dirty="0">
                <a:ea typeface="微軟正黑體" panose="020B0604030504040204" pitchFamily="34" charset="-120"/>
              </a:rPr>
              <a:t>V </a:t>
            </a:r>
            <a:r>
              <a:rPr lang="zh-TW" altLang="en-US" dirty="0">
                <a:ea typeface="微軟正黑體" panose="020B0604030504040204" pitchFamily="34" charset="-120"/>
              </a:rPr>
              <a:t>的交易，造成 </a:t>
            </a:r>
            <a:r>
              <a:rPr lang="en-US" altLang="zh-TW" dirty="0">
                <a:ea typeface="微軟正黑體" panose="020B0604030504040204" pitchFamily="34" charset="-120"/>
              </a:rPr>
              <a:t>10V</a:t>
            </a:r>
            <a:r>
              <a:rPr lang="zh-TW" altLang="en-US" dirty="0">
                <a:ea typeface="微軟正黑體" panose="020B0604030504040204" pitchFamily="34" charset="-120"/>
              </a:rPr>
              <a:t> 的瞬時影響，並個別會遞延 </a:t>
            </a:r>
            <a:r>
              <a:rPr lang="en-US" altLang="zh-TW" dirty="0">
                <a:ea typeface="微軟正黑體" panose="020B0604030504040204" pitchFamily="34" charset="-120"/>
              </a:rPr>
              <a:t>1V</a:t>
            </a:r>
            <a:r>
              <a:rPr lang="zh-TW" altLang="en-US" dirty="0">
                <a:ea typeface="微軟正黑體" panose="020B0604030504040204" pitchFamily="34" charset="-120"/>
              </a:rPr>
              <a:t> 的永久影響。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>
                <a:ea typeface="微軟正黑體" panose="020B0604030504040204" pitchFamily="34" charset="-120"/>
              </a:rPr>
              <a:t>若使用 </a:t>
            </a:r>
            <a:r>
              <a:rPr lang="en-US" altLang="zh-TW" dirty="0">
                <a:ea typeface="微軟正黑體" panose="020B0604030504040204" pitchFamily="34" charset="-120"/>
              </a:rPr>
              <a:t>tick data</a:t>
            </a:r>
            <a:r>
              <a:rPr lang="zh-TW" altLang="en-US" dirty="0">
                <a:ea typeface="微軟正黑體" panose="020B0604030504040204" pitchFamily="34" charset="-120"/>
              </a:rPr>
              <a:t>，我們可以記錄下來 </a:t>
            </a:r>
            <a:r>
              <a:rPr lang="en-US" altLang="zh-TW" dirty="0"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ea typeface="微軟正黑體" panose="020B0604030504040204" pitchFamily="34" charset="-120"/>
              </a:rPr>
              <a:t>三筆 </a:t>
            </a:r>
            <a:r>
              <a:rPr lang="en-US" altLang="zh-TW" dirty="0">
                <a:ea typeface="微軟正黑體" panose="020B0604030504040204" pitchFamily="34" charset="-120"/>
              </a:rPr>
              <a:t>V</a:t>
            </a:r>
            <a:r>
              <a:rPr lang="zh-TW" altLang="en-US" dirty="0">
                <a:ea typeface="微軟正黑體" panose="020B0604030504040204" pitchFamily="34" charset="-120"/>
              </a:rPr>
              <a:t> 造成 </a:t>
            </a:r>
            <a:r>
              <a:rPr lang="en-US" altLang="zh-TW" dirty="0">
                <a:ea typeface="微軟正黑體" panose="020B0604030504040204" pitchFamily="34" charset="-120"/>
              </a:rPr>
              <a:t>10V </a:t>
            </a:r>
            <a:r>
              <a:rPr lang="zh-TW" altLang="en-US" dirty="0">
                <a:ea typeface="微軟正黑體" panose="020B0604030504040204" pitchFamily="34" charset="-120"/>
              </a:rPr>
              <a:t>的結果</a:t>
            </a:r>
            <a:br>
              <a:rPr lang="en-US" altLang="zh-TW" dirty="0">
                <a:ea typeface="微軟正黑體" panose="020B0604030504040204" pitchFamily="34" charset="-120"/>
              </a:rPr>
            </a:br>
            <a:r>
              <a:rPr lang="zh-TW" altLang="en-US" dirty="0">
                <a:ea typeface="微軟正黑體" panose="020B0604030504040204" pitchFamily="34" charset="-120"/>
              </a:rPr>
              <a:t>但因為 </a:t>
            </a:r>
            <a:r>
              <a:rPr lang="en-US" altLang="zh-TW" dirty="0">
                <a:ea typeface="微軟正黑體" panose="020B0604030504040204" pitchFamily="34" charset="-120"/>
              </a:rPr>
              <a:t>MI </a:t>
            </a:r>
            <a:r>
              <a:rPr lang="zh-TW" altLang="en-US" dirty="0">
                <a:ea typeface="微軟正黑體" panose="020B0604030504040204" pitchFamily="34" charset="-120"/>
              </a:rPr>
              <a:t>無法使用 </a:t>
            </a:r>
            <a:r>
              <a:rPr lang="en-US" altLang="zh-TW" dirty="0">
                <a:ea typeface="微軟正黑體" panose="020B0604030504040204" pitchFamily="34" charset="-120"/>
              </a:rPr>
              <a:t>tick data</a:t>
            </a:r>
            <a:r>
              <a:rPr lang="zh-TW" altLang="en-US" dirty="0">
                <a:ea typeface="微軟正黑體" panose="020B0604030504040204" pitchFamily="34" charset="-120"/>
              </a:rPr>
              <a:t>，因此無法使用</a:t>
            </a:r>
            <a:endParaRPr lang="en-US" altLang="zh-TW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dirty="0">
                <a:ea typeface="微軟正黑體" panose="020B0604030504040204" pitchFamily="34" charset="-120"/>
              </a:rPr>
              <a:t>若使用 </a:t>
            </a:r>
            <a:r>
              <a:rPr lang="en-US" altLang="zh-TW" dirty="0">
                <a:ea typeface="微軟正黑體" panose="020B0604030504040204" pitchFamily="34" charset="-120"/>
              </a:rPr>
              <a:t>interval data</a:t>
            </a:r>
            <a:r>
              <a:rPr lang="zh-TW" altLang="en-US" dirty="0">
                <a:ea typeface="微軟正黑體" panose="020B0604030504040204" pitchFamily="34" charset="-120"/>
              </a:rPr>
              <a:t>，則為 </a:t>
            </a:r>
            <a:r>
              <a:rPr lang="en-US" altLang="zh-TW" dirty="0"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ea typeface="微軟正黑體" panose="020B0604030504040204" pitchFamily="34" charset="-120"/>
              </a:rPr>
              <a:t>一筆 </a:t>
            </a:r>
            <a:r>
              <a:rPr lang="en-US" altLang="zh-TW" dirty="0">
                <a:ea typeface="微軟正黑體" panose="020B0604030504040204" pitchFamily="34" charset="-120"/>
              </a:rPr>
              <a:t>3V </a:t>
            </a:r>
            <a:r>
              <a:rPr lang="zh-TW" altLang="en-US" dirty="0">
                <a:ea typeface="微軟正黑體" panose="020B0604030504040204" pitchFamily="34" charset="-120"/>
              </a:rPr>
              <a:t>造成 </a:t>
            </a:r>
            <a:r>
              <a:rPr lang="en-US" altLang="zh-TW" dirty="0">
                <a:ea typeface="微軟正黑體" panose="020B0604030504040204" pitchFamily="34" charset="-120"/>
              </a:rPr>
              <a:t>12V </a:t>
            </a:r>
            <a:r>
              <a:rPr lang="zh-TW" altLang="en-US" dirty="0">
                <a:ea typeface="微軟正黑體" panose="020B0604030504040204" pitchFamily="34" charset="-120"/>
              </a:rPr>
              <a:t>的結果</a:t>
            </a:r>
            <a:br>
              <a:rPr lang="en-US" altLang="zh-TW" dirty="0">
                <a:ea typeface="微軟正黑體" panose="020B0604030504040204" pitchFamily="34" charset="-120"/>
              </a:rPr>
            </a:br>
            <a:r>
              <a:rPr lang="zh-TW" altLang="en-US" dirty="0">
                <a:ea typeface="微軟正黑體" panose="020B0604030504040204" pitchFamily="34" charset="-120"/>
              </a:rPr>
              <a:t>但因為 </a:t>
            </a:r>
            <a:r>
              <a:rPr lang="en-US" altLang="zh-TW" dirty="0">
                <a:ea typeface="微軟正黑體" panose="020B0604030504040204" pitchFamily="34" charset="-120"/>
              </a:rPr>
              <a:t>data</a:t>
            </a:r>
            <a:r>
              <a:rPr lang="zh-TW" altLang="en-US" dirty="0">
                <a:ea typeface="微軟正黑體" panose="020B0604030504040204" pitchFamily="34" charset="-120"/>
              </a:rPr>
              <a:t> 放入回歸前已經過前處理，因此會產生誤差</a:t>
            </a:r>
          </a:p>
        </p:txBody>
      </p:sp>
    </p:spTree>
    <p:extLst>
      <p:ext uri="{BB962C8B-B14F-4D97-AF65-F5344CB8AC3E}">
        <p14:creationId xmlns:p14="http://schemas.microsoft.com/office/powerpoint/2010/main" val="12378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B26198-6D3F-4FF6-B6A0-C1181422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Setting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D7C5DB-EEAB-4F97-ABF3-E934EEA9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altLang="zh-TW" sz="2200" dirty="0"/>
              <a:t>Stock : 2914.T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Time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Train : 2021.08.04 ~ 2022.04.28, Test : 2022.05.02 ~ 2022.06.30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2. Train : 2022.03.01 ~ 2022.05.31, Test : 2022.06.01 ~ 2022.06.30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Data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Without outlier(V &gt; 2*ADV, delta(P) &gt; 3*sigma)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Heterogeneity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Hetero. adjusted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Model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Linear I-star, 2. Exponential I-star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Sign(Imbalance)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Absolute value</a:t>
            </a:r>
          </a:p>
        </p:txBody>
      </p:sp>
    </p:spTree>
    <p:extLst>
      <p:ext uri="{BB962C8B-B14F-4D97-AF65-F5344CB8AC3E}">
        <p14:creationId xmlns:p14="http://schemas.microsoft.com/office/powerpoint/2010/main" val="3411956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B26198-6D3F-4FF6-B6A0-C1181422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Case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D7C5DB-EEAB-4F97-ABF3-E934EEA9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87"/>
          </a:xfrm>
        </p:spPr>
        <p:txBody>
          <a:bodyPr>
            <a:noAutofit/>
          </a:bodyPr>
          <a:lstStyle/>
          <a:p>
            <a:r>
              <a:rPr lang="en-US" altLang="zh-TW" sz="2600" dirty="0"/>
              <a:t>Case 1 : original data / no hetero. adj. / linear I-star / original sign(Q)</a:t>
            </a:r>
          </a:p>
          <a:p>
            <a:r>
              <a:rPr lang="en-US" altLang="zh-TW" sz="2600" dirty="0"/>
              <a:t>Case 2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 </a:t>
            </a:r>
            <a:r>
              <a:rPr lang="en-US" altLang="zh-TW" sz="2600" dirty="0"/>
              <a:t>/</a:t>
            </a:r>
            <a:r>
              <a:rPr lang="en-US" altLang="zh-TW" sz="2600" dirty="0">
                <a:solidFill>
                  <a:srgbClr val="FF0000"/>
                </a:solidFill>
              </a:rPr>
              <a:t> </a:t>
            </a:r>
            <a:r>
              <a:rPr lang="en-US" altLang="zh-TW" sz="2600" dirty="0"/>
              <a:t>no hetero. adj. / linear I-star / original sign(Q)</a:t>
            </a:r>
          </a:p>
          <a:p>
            <a:r>
              <a:rPr lang="en-US" altLang="zh-TW" sz="2600" dirty="0"/>
              <a:t>Case 3 : original data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original sign(Q)</a:t>
            </a:r>
          </a:p>
          <a:p>
            <a:r>
              <a:rPr lang="en-US" altLang="zh-TW" sz="2600" dirty="0"/>
              <a:t>Case 4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</a:t>
            </a:r>
            <a:r>
              <a:rPr lang="en-US" altLang="zh-TW" sz="2600" dirty="0"/>
              <a:t>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original sign(Q)</a:t>
            </a:r>
          </a:p>
          <a:p>
            <a:r>
              <a:rPr lang="en-US" altLang="zh-TW" sz="2600" dirty="0"/>
              <a:t>Case 5 : original data / no hetero. adj. / </a:t>
            </a:r>
            <a:r>
              <a:rPr lang="en-US" altLang="zh-TW" sz="2600" dirty="0">
                <a:solidFill>
                  <a:srgbClr val="FF0000"/>
                </a:solidFill>
              </a:rPr>
              <a:t>expo. I-star </a:t>
            </a:r>
            <a:r>
              <a:rPr lang="en-US" altLang="zh-TW" sz="2600" dirty="0"/>
              <a:t>/ original sign(Q)</a:t>
            </a:r>
          </a:p>
          <a:p>
            <a:r>
              <a:rPr lang="en-US" altLang="zh-TW" sz="2600" dirty="0"/>
              <a:t>Case 6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 </a:t>
            </a:r>
            <a:r>
              <a:rPr lang="en-US" altLang="zh-TW" sz="2600" dirty="0"/>
              <a:t>/ no hetero. adj. / </a:t>
            </a:r>
            <a:r>
              <a:rPr lang="en-US" altLang="zh-TW" sz="2600" dirty="0">
                <a:solidFill>
                  <a:srgbClr val="FF0000"/>
                </a:solidFill>
              </a:rPr>
              <a:t>expo. I-star </a:t>
            </a:r>
            <a:r>
              <a:rPr lang="en-US" altLang="zh-TW" sz="2600" dirty="0"/>
              <a:t>/ original sign(Q)</a:t>
            </a:r>
          </a:p>
          <a:p>
            <a:r>
              <a:rPr lang="en-US" altLang="zh-TW" sz="2600" dirty="0"/>
              <a:t>Case 7 : original data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</a:t>
            </a:r>
            <a:r>
              <a:rPr lang="en-US" altLang="zh-TW" sz="2600" dirty="0">
                <a:solidFill>
                  <a:srgbClr val="FF0000"/>
                </a:solidFill>
              </a:rPr>
              <a:t>absolute sign(Q)</a:t>
            </a:r>
          </a:p>
          <a:p>
            <a:r>
              <a:rPr lang="en-US" altLang="zh-TW" sz="2600" dirty="0"/>
              <a:t>Case 8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</a:t>
            </a:r>
            <a:r>
              <a:rPr lang="en-US" altLang="zh-TW" sz="2600" dirty="0"/>
              <a:t>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</a:t>
            </a:r>
            <a:r>
              <a:rPr lang="en-US" altLang="zh-TW" sz="2600" dirty="0">
                <a:solidFill>
                  <a:srgbClr val="FF0000"/>
                </a:solidFill>
              </a:rPr>
              <a:t>absolute sign(Q)</a:t>
            </a:r>
          </a:p>
          <a:p>
            <a:endParaRPr lang="en-US" altLang="zh-TW" sz="2600" dirty="0"/>
          </a:p>
        </p:txBody>
      </p:sp>
    </p:spTree>
    <p:extLst>
      <p:ext uri="{BB962C8B-B14F-4D97-AF65-F5344CB8AC3E}">
        <p14:creationId xmlns:p14="http://schemas.microsoft.com/office/powerpoint/2010/main" val="73664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Variable(original)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altLang="zh-TW" sz="2000" dirty="0"/>
                  <a:t> : middle price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TW" sz="2000" b="0" dirty="0"/>
                  <a:t>, daily imbalance,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altLang="zh-TW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/>
                  <a:t> means the </a:t>
                </a:r>
                <a:r>
                  <a:rPr lang="en-US" altLang="zh-TW" sz="2000" dirty="0" err="1"/>
                  <a:t>i’th</a:t>
                </a:r>
                <a:r>
                  <a:rPr lang="en-US" altLang="zh-TW" sz="2000" dirty="0"/>
                  <a:t> trade in day t</a:t>
                </a:r>
                <a:endParaRPr lang="en-US" altLang="zh-TW" sz="2000" b="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average trading volume (lookback : 22 days)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en-US" altLang="zh-TW" sz="2000" dirty="0"/>
                  <a:t>, daily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stock price volatility, 1.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HMA (lookback : 22 days), 2. GARCH (lookback : 22 days), 3. Nothing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𝑃𝑂𝑉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2000" dirty="0"/>
                  <a:t>, percentage of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𝐴𝑣𝑔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𝐶𝑜𝑠𝑡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𝑀𝑃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𝑀𝑃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dirty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𝑠𝑖𝑔𝑛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∗10000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𝑏𝑝</m:t>
                    </m:r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b="0" i="1" dirty="0"/>
                  <a:t> </a:t>
                </a:r>
                <a:r>
                  <a:rPr lang="en-US" altLang="zh-TW" sz="2000" b="0" dirty="0"/>
                  <a:t>(in regression 1)</a:t>
                </a:r>
              </a:p>
              <a:p>
                <a:pPr marL="514350" indent="-514350">
                  <a:spcBef>
                    <a:spcPts val="1200"/>
                  </a:spcBef>
                  <a:buAutoNum type="arabicPeriod"/>
                </a:pPr>
                <a:endParaRPr lang="zh-TW" altLang="en-US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74" t="-2089" b="-26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96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Variable(absolute sign(Q))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altLang="zh-TW" sz="2000" dirty="0"/>
                  <a:t> : middle price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>
                    <a:solidFill>
                      <a:srgbClr val="FF0000"/>
                    </a:solidFill>
                  </a:rPr>
                  <a:t>: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r>
                  <a:rPr lang="en-US" altLang="zh-TW" sz="2000" b="0" dirty="0">
                    <a:solidFill>
                      <a:srgbClr val="FF0000"/>
                    </a:solidFill>
                  </a:rPr>
                  <a:t>, daily imbalance,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means the </a:t>
                </a:r>
                <a:r>
                  <a:rPr lang="en-US" altLang="zh-TW" sz="2000" dirty="0" err="1">
                    <a:solidFill>
                      <a:srgbClr val="FF0000"/>
                    </a:solidFill>
                  </a:rPr>
                  <a:t>i’th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 trade in day t</a:t>
                </a:r>
                <a:endParaRPr lang="en-US" altLang="zh-TW" sz="2000" b="0" dirty="0">
                  <a:solidFill>
                    <a:srgbClr val="FF0000"/>
                  </a:solidFill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average trading volume (lookback : 22 days)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en-US" altLang="zh-TW" sz="2000" dirty="0"/>
                  <a:t>, daily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stock price volatility, 1.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HMA (lookback : 22 days), 2. GARCH (lookback : 22 days), 3. Nothing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𝑃𝑂𝑉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altLang="zh-TW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, percentage of trading volume</a:t>
                </a:r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𝐴𝑣𝑔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𝐶𝑜𝑠𝑡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𝑀𝑃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𝑀𝑃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dirty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𝑠𝑖𝑔𝑛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∗10000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𝑏𝑝</m:t>
                    </m:r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b="0" i="1" dirty="0"/>
                  <a:t> </a:t>
                </a:r>
                <a:r>
                  <a:rPr lang="en-US" altLang="zh-TW" sz="2000" b="0" dirty="0"/>
                  <a:t>(in regression 1)</a:t>
                </a:r>
              </a:p>
              <a:p>
                <a:pPr marL="514350" indent="-514350">
                  <a:spcBef>
                    <a:spcPts val="1200"/>
                  </a:spcBef>
                  <a:buAutoNum type="arabicPeriod"/>
                </a:pPr>
                <a:endParaRPr lang="zh-TW" altLang="en-US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74" t="-2089" b="-3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906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1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Original regression 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 :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𝐴𝑣𝑔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𝑃𝑂𝑉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489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2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7793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Linear I-star regression :</a:t>
                </a:r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𝐴𝐷𝑉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Exponential I-star regression :</a:t>
                </a:r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adjusted(Linear I-star) :</a:t>
                </a:r>
              </a:p>
              <a:p>
                <a:pPr marL="0" indent="0" algn="ctr">
                  <a:buNone/>
                </a:pPr>
                <a:endParaRPr lang="en-US" altLang="zh-TW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𝐴𝐷𝑉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779361"/>
              </a:xfrm>
              <a:blipFill>
                <a:blip r:embed="rId2"/>
                <a:stretch>
                  <a:fillRect l="-928" t="-1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14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3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3716"/>
                <a:ext cx="10515600" cy="493915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Original regression :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600"/>
                  </a:spcBef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acc>
                            <m:accPr>
                              <m:chr m:val="̂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600"/>
                  </a:spcBef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⇒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𝑀𝐼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Sup>
                                    <m:sSub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num>
                                <m:den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Sup>
                                    <m:sSub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b="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 :</a:t>
                </a:r>
              </a:p>
              <a:p>
                <a:pPr marL="0" indent="0">
                  <a:buNone/>
                </a:pPr>
                <a:endParaRPr lang="en-US" altLang="zh-TW" sz="2400" b="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𝑀𝐼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𝑏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1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𝑃𝑂𝑉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3716"/>
                <a:ext cx="10515600" cy="4939159"/>
              </a:xfrm>
              <a:blipFill>
                <a:blip r:embed="rId2"/>
                <a:stretch>
                  <a:fillRect l="-928" t="-17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621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1551</Words>
  <Application>Microsoft Office PowerPoint</Application>
  <PresentationFormat>寬螢幕</PresentationFormat>
  <Paragraphs>443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微軟正黑體</vt:lpstr>
      <vt:lpstr>新細明體</vt:lpstr>
      <vt:lpstr>Arial</vt:lpstr>
      <vt:lpstr>Calibri</vt:lpstr>
      <vt:lpstr>Calibri Light</vt:lpstr>
      <vt:lpstr>Cambria Math</vt:lpstr>
      <vt:lpstr>Office 佈景主題</vt:lpstr>
      <vt:lpstr>I-star Model Regression</vt:lpstr>
      <vt:lpstr>I-star Model Types</vt:lpstr>
      <vt:lpstr>Setting</vt:lpstr>
      <vt:lpstr>Case</vt:lpstr>
      <vt:lpstr>Variable(original)</vt:lpstr>
      <vt:lpstr>Variable(absolute sign(Q))</vt:lpstr>
      <vt:lpstr>Regression 1</vt:lpstr>
      <vt:lpstr>Regression 2</vt:lpstr>
      <vt:lpstr>Regression 3</vt:lpstr>
      <vt:lpstr>Result 1</vt:lpstr>
      <vt:lpstr>Result 2</vt:lpstr>
      <vt:lpstr>Result 3</vt:lpstr>
      <vt:lpstr>Result 4</vt:lpstr>
      <vt:lpstr>Result 5</vt:lpstr>
      <vt:lpstr>Result 6</vt:lpstr>
      <vt:lpstr>Result 7</vt:lpstr>
      <vt:lpstr>Result 8</vt:lpstr>
      <vt:lpstr>Conclusion from data</vt:lpstr>
      <vt:lpstr>Problem</vt:lpstr>
      <vt:lpstr>I-star 高、低估問題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I-star Model Regression</dc:title>
  <dc:creator>邢子謙</dc:creator>
  <cp:lastModifiedBy>邢子謙</cp:lastModifiedBy>
  <cp:revision>28</cp:revision>
  <dcterms:created xsi:type="dcterms:W3CDTF">2023-07-23T16:59:41Z</dcterms:created>
  <dcterms:modified xsi:type="dcterms:W3CDTF">2023-07-24T07:40:21Z</dcterms:modified>
</cp:coreProperties>
</file>